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7" r:id="rId20"/>
    <p:sldId id="278" r:id="rId21"/>
    <p:sldId id="279" r:id="rId22"/>
    <p:sldId id="288" r:id="rId23"/>
    <p:sldId id="281" r:id="rId24"/>
    <p:sldId id="282" r:id="rId25"/>
    <p:sldId id="283" r:id="rId26"/>
    <p:sldId id="284" r:id="rId27"/>
    <p:sldId id="285" r:id="rId28"/>
    <p:sldId id="286" r:id="rId29"/>
    <p:sldId id="280" r:id="rId30"/>
    <p:sldId id="287" r:id="rId31"/>
    <p:sldId id="276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643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b="1" i="1" dirty="0" smtClean="0"/>
              <a:t>«Вредные привычки и их профилактика»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86124"/>
            <a:ext cx="7058052" cy="235267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                                 Подготовил социальный педагог              МБОУ СОШ №3</a:t>
            </a:r>
          </a:p>
          <a:p>
            <a:r>
              <a:rPr lang="ru-RU" sz="2400" dirty="0" smtClean="0"/>
              <a:t>                           Евтушенко Вадим Андреевич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i="1" dirty="0" smtClean="0"/>
              <a:t>О вреде курения Наглядный пример различия между легкими курильщика и легкими человека, который не курит: </a:t>
            </a:r>
            <a:endParaRPr lang="ru-RU" sz="24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896269"/>
            <a:ext cx="6096000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/>
              <a:t>Это надо знать! 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357950" y="1571612"/>
            <a:ext cx="1905000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3643314"/>
            <a:ext cx="1857388" cy="1443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071538" y="1582341"/>
            <a:ext cx="492922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i="1" dirty="0" smtClean="0"/>
              <a:t>Курение поражает органы дыхания, </a:t>
            </a:r>
            <a:r>
              <a:rPr lang="ru-RU" i="1" dirty="0" err="1" smtClean="0"/>
              <a:t>сердечно-сосудистую</a:t>
            </a:r>
            <a:r>
              <a:rPr lang="ru-RU" i="1" dirty="0" smtClean="0"/>
              <a:t> систему, желудочно-кишечный тракт. </a:t>
            </a:r>
          </a:p>
          <a:p>
            <a:r>
              <a:rPr lang="ru-RU" dirty="0" smtClean="0"/>
              <a:t></a:t>
            </a:r>
            <a:r>
              <a:rPr lang="ru-RU" i="1" dirty="0" smtClean="0"/>
              <a:t>Курильщики болеют раком лёгких в несколько раз чаще, чем некурящие и составляют 96-100% всех больных раком лёгких. </a:t>
            </a:r>
          </a:p>
          <a:p>
            <a:r>
              <a:rPr lang="ru-RU" dirty="0" smtClean="0"/>
              <a:t></a:t>
            </a:r>
            <a:r>
              <a:rPr lang="ru-RU" i="1" dirty="0" smtClean="0"/>
              <a:t>Курение увеличивает вероятность других видов злокачественных опухолей (полости рта, пищевода, гортани, поджелудочной железы, желудка, толстой кишки, почки, печени).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r>
              <a:rPr lang="ru-RU" b="1" i="1" dirty="0" smtClean="0"/>
              <a:t>Курение способствует развитию инфекционных заболеваний органов дыхания. </a:t>
            </a:r>
          </a:p>
          <a:p>
            <a:r>
              <a:rPr lang="ru-RU" dirty="0" smtClean="0"/>
              <a:t></a:t>
            </a:r>
            <a:r>
              <a:rPr lang="ru-RU" b="1" i="1" dirty="0" smtClean="0"/>
              <a:t>Курение является фактором риска для осложнений при беременности. </a:t>
            </a:r>
          </a:p>
          <a:p>
            <a:r>
              <a:rPr lang="ru-RU" dirty="0" smtClean="0"/>
              <a:t></a:t>
            </a:r>
            <a:r>
              <a:rPr lang="ru-RU" b="1" i="1" dirty="0" smtClean="0"/>
              <a:t>Курение увеличивает вероятность рака лёгких у окружающих (пассивное курение). </a:t>
            </a:r>
          </a:p>
          <a:p>
            <a:r>
              <a:rPr lang="ru-RU" dirty="0" smtClean="0"/>
              <a:t></a:t>
            </a:r>
            <a:r>
              <a:rPr lang="ru-RU" b="1" i="1" dirty="0" smtClean="0"/>
              <a:t>Каждый седьмой долго курящий болеет тяжким недугом кровеносных сосудов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Государственная политика </a:t>
            </a:r>
            <a:br>
              <a:rPr lang="ru-RU" b="1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i="1" dirty="0" smtClean="0"/>
              <a:t>В России в 1995 году принят Федеральный закон «О рекламе», введены серьезные ограничения на рекламу табачных изделий как в средствах массовой информации, так и на наружную рекламу. </a:t>
            </a:r>
          </a:p>
          <a:p>
            <a:r>
              <a:rPr lang="ru-RU" b="1" i="1" dirty="0" smtClean="0"/>
              <a:t>В 2005 году принят Федеральный закон «Об ограничении курения табака». </a:t>
            </a:r>
          </a:p>
          <a:p>
            <a:r>
              <a:rPr lang="ru-RU" b="1" i="1" dirty="0" smtClean="0"/>
              <a:t>9 декабря 2005 года, Госдума РФ приняла законопроект, который предусматривает наказание за </a:t>
            </a:r>
            <a:r>
              <a:rPr lang="ru-RU" b="1" i="1" dirty="0" err="1" smtClean="0"/>
              <a:t>табакокурение</a:t>
            </a:r>
            <a:r>
              <a:rPr lang="ru-RU" b="1" i="1" dirty="0" smtClean="0"/>
              <a:t> вне специально отведенных для этого мест.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Позитивные изменения при отказе от курения </a:t>
            </a:r>
            <a:br>
              <a:rPr lang="ru-RU" b="1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i="1" dirty="0" smtClean="0"/>
              <a:t>через 2 часа никотин начинает удаляться из организма; </a:t>
            </a:r>
          </a:p>
          <a:p>
            <a:r>
              <a:rPr lang="ru-RU" b="1" i="1" dirty="0" smtClean="0"/>
              <a:t>через 12 часов окись углерода от курения выйдет из организма полностью, лёгкие начнут функционировать лучше, пройдёт чувство нехватки воздуха; </a:t>
            </a:r>
          </a:p>
          <a:p>
            <a:r>
              <a:rPr lang="ru-RU" b="1" i="1" dirty="0" smtClean="0"/>
              <a:t>через 2 дня вкусовая чувствительность и обоняние станут более острыми; </a:t>
            </a:r>
          </a:p>
          <a:p>
            <a:r>
              <a:rPr lang="ru-RU" b="1" i="1" dirty="0" smtClean="0"/>
              <a:t>через 12 недель система кровообращения улучшается, что позволяет легче ходить и бегать; </a:t>
            </a:r>
          </a:p>
          <a:p>
            <a:r>
              <a:rPr lang="ru-RU" b="1" i="1" dirty="0" smtClean="0"/>
              <a:t>через 3-9 месяцев кашель, одышка и проблемы с дыханием уменьшаются, функция лёгких увеличивается на 10 % ; </a:t>
            </a:r>
          </a:p>
          <a:p>
            <a:r>
              <a:rPr lang="ru-RU" b="1" i="1" dirty="0" smtClean="0"/>
              <a:t>через 5 лет риск инфаркта миокарда станет в 2 раза меньше, чем у курящих.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Наркотические вещества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Наиболее распространёнными видами наркомании являются алкоголизм, </a:t>
            </a:r>
            <a:r>
              <a:rPr lang="ru-RU" dirty="0" err="1" smtClean="0"/>
              <a:t>табакокурение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Распространено употребление наркотиков на основе конопли (гашиш, марихуана),</a:t>
            </a:r>
          </a:p>
          <a:p>
            <a:r>
              <a:rPr lang="ru-RU" dirty="0" smtClean="0"/>
              <a:t>мака (опий, морфин, героин),</a:t>
            </a:r>
          </a:p>
          <a:p>
            <a:r>
              <a:rPr lang="ru-RU" dirty="0" smtClean="0"/>
              <a:t>коки (кокаин),</a:t>
            </a:r>
          </a:p>
          <a:p>
            <a:r>
              <a:rPr lang="ru-RU" dirty="0" smtClean="0"/>
              <a:t>современные синтезированные наркотики , (ЛСД, </a:t>
            </a:r>
            <a:r>
              <a:rPr lang="ru-RU" dirty="0" err="1" smtClean="0"/>
              <a:t>амфетамин</a:t>
            </a:r>
            <a:r>
              <a:rPr lang="ru-RU" dirty="0" smtClean="0"/>
              <a:t> и </a:t>
            </a:r>
            <a:r>
              <a:rPr lang="ru-RU" dirty="0" err="1" smtClean="0"/>
              <a:t>экстази</a:t>
            </a:r>
            <a:r>
              <a:rPr lang="ru-RU" dirty="0" smtClean="0"/>
              <a:t>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 fontScale="90000"/>
          </a:bodyPr>
          <a:lstStyle/>
          <a:p>
            <a:r>
              <a:rPr lang="ru-RU" sz="3600" b="1" i="1" u="sng" dirty="0" smtClean="0"/>
              <a:t>Наркомания - (от греч. оцепенение, сон, безумие) – это хроническое заболевание, вызванное употреблением наркотиков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i="1" u="sng" dirty="0" smtClean="0"/>
          </a:p>
          <a:p>
            <a:endParaRPr lang="ru-RU" b="1" i="1" u="sng" dirty="0" smtClean="0"/>
          </a:p>
          <a:p>
            <a:r>
              <a:rPr lang="ru-RU" b="1" i="1" u="sng" dirty="0" smtClean="0"/>
              <a:t>Признаки наркомании: непреодолимое влечение к приёму наркотиков; тенденция к повышению количества принимаемого вещества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Фотографии людей до и после того как они начали принимать наркотики</a:t>
            </a:r>
            <a:endParaRPr lang="ru-RU" sz="32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928802"/>
            <a:ext cx="285750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4357694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3286124"/>
            <a:ext cx="28575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Официальная статистика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r>
              <a:rPr lang="ru-RU" b="1" i="1" dirty="0" smtClean="0"/>
              <a:t>Россия является крупнейшим рынком героина в Европе. Общее число лиц, употребляющих наркотики в России составляет от 3 до 4 млн., треть из которых – лица, злоупотребляющие героином. </a:t>
            </a:r>
          </a:p>
          <a:p>
            <a:r>
              <a:rPr lang="ru-RU" b="1" i="1" dirty="0" smtClean="0"/>
              <a:t>В России показатель ВИЧ-инфицирования, связанного с употреблением инъекционных наркотиков, является одним из самых высоких в мире. </a:t>
            </a:r>
          </a:p>
          <a:p>
            <a:r>
              <a:rPr lang="ru-RU" b="1" i="1" dirty="0" smtClean="0"/>
              <a:t>В России официально зарегистрировано 500 тыс. наркоманов, но по данным МККН, общее количество лиц может достигать 6 млн., или 4% численности населения. 2 млн. российских наркоманов – молодые люди в возрасте до 24 лет.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Основные направления работы по профилактике употребления ПАВ среди школьников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 Контроль запрета на курение и употребление алкоголя и ПАВ в школе </a:t>
            </a:r>
          </a:p>
          <a:p>
            <a:r>
              <a:rPr lang="ru-RU" dirty="0" smtClean="0"/>
              <a:t>  участие в проведении специальных мероприятий и уроков, направленных на профилактику вредных привычек </a:t>
            </a:r>
          </a:p>
          <a:p>
            <a:r>
              <a:rPr lang="ru-RU" dirty="0" smtClean="0"/>
              <a:t>  проведение тематических классных часов, занятий и родительских собраний </a:t>
            </a:r>
          </a:p>
          <a:p>
            <a:r>
              <a:rPr lang="ru-RU" dirty="0" smtClean="0"/>
              <a:t> организация досуга школьников, исключающего курение, употребление алкоголя или ПАВ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«Вредные привычки» – это распространённые действия, которые люди повторяют вновь и вновь, несмотря на то, что они не полезны и даже вредны.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направления работы медицинских работников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Проведение лекций, семинаров и бесед на тему вредных привычек </a:t>
            </a:r>
          </a:p>
          <a:p>
            <a:r>
              <a:rPr lang="ru-RU" dirty="0" smtClean="0"/>
              <a:t> выявление лиц, курящих, употребляющих алкоголь или ПАВ и при необходимости направление их на консультацию или лечение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Меры предупреждения , со стороны родителей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Проявление интереса к поведению ребенка (признаки курения, употребления алкоголя, ПАВ) </a:t>
            </a:r>
          </a:p>
          <a:p>
            <a:r>
              <a:rPr lang="ru-RU" dirty="0" smtClean="0"/>
              <a:t>контроль свободного времени ребенка (где и как его проводит) </a:t>
            </a:r>
          </a:p>
          <a:p>
            <a:r>
              <a:rPr lang="ru-RU" dirty="0" smtClean="0"/>
              <a:t>знакомство с друзьями ребенка </a:t>
            </a:r>
          </a:p>
          <a:p>
            <a:r>
              <a:rPr lang="ru-RU" dirty="0" smtClean="0"/>
              <a:t>контроль расходования ребенком карманных денег и других средств, ценными вещами в доме </a:t>
            </a:r>
          </a:p>
          <a:p>
            <a:r>
              <a:rPr lang="ru-RU" dirty="0" smtClean="0"/>
              <a:t>извещение педагогического коллектива и медицинских работников о случаях подозрительного поведения ребенка или его друзей </a:t>
            </a:r>
          </a:p>
          <a:p>
            <a:r>
              <a:rPr lang="ru-RU" dirty="0" smtClean="0"/>
              <a:t>участие в мероприятиях, направленных на профилактику вредных привычек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1785926"/>
            <a:ext cx="721523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i="1" dirty="0" smtClean="0"/>
              <a:t>«</a:t>
            </a:r>
            <a:r>
              <a:rPr lang="ru-RU" sz="3200" b="1" i="1" dirty="0" smtClean="0"/>
              <a:t>Здоровье есть величайшее сокровище, перед которым всё остальное ничто»</a:t>
            </a:r>
          </a:p>
          <a:p>
            <a:pPr algn="ctr">
              <a:buNone/>
            </a:pPr>
            <a:endParaRPr lang="ru-RU" sz="3200" b="1" i="1" dirty="0" smtClean="0"/>
          </a:p>
          <a:p>
            <a:pPr algn="ctr">
              <a:buNone/>
            </a:pPr>
            <a:r>
              <a:rPr lang="ru-RU" sz="3200" b="1" i="1" dirty="0" smtClean="0"/>
              <a:t>                                                 </a:t>
            </a:r>
            <a:endParaRPr lang="ru-RU" sz="3200" dirty="0" smtClean="0"/>
          </a:p>
          <a:p>
            <a:pPr algn="ctr">
              <a:buNone/>
            </a:pPr>
            <a:r>
              <a:rPr lang="ru-RU" sz="3200" b="1" i="1" dirty="0" smtClean="0"/>
              <a:t>                                                     А.Шопенгауэр </a:t>
            </a:r>
            <a:endParaRPr lang="ru-RU" sz="32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Компьютерная зависимость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    Сам термин «компьютерная зависимость» появился в 1990году, когда развитие компьютерных технологий набрало бешеный темп. Психологи называют компьютерную зависимость разновидностью эмоциональной зависимости, очень похожей на </a:t>
            </a:r>
            <a:r>
              <a:rPr lang="ru-RU" b="1" dirty="0" err="1" smtClean="0"/>
              <a:t>алко</a:t>
            </a:r>
            <a:r>
              <a:rPr lang="ru-RU" b="1" dirty="0" smtClean="0"/>
              <a:t> – и   </a:t>
            </a:r>
            <a:r>
              <a:rPr lang="ru-RU" b="1" dirty="0" err="1" smtClean="0"/>
              <a:t>нарко</a:t>
            </a:r>
            <a:r>
              <a:rPr lang="ru-RU" b="1" dirty="0" smtClean="0"/>
              <a:t> - зависимость. Она провоцирует ребенка погрузиться в свой вымышленный мир, поверить в собственную легенду о себе и настолько сжиться с ней, что становится практически невозможно нормально существовать в реальном мире. Можно сказать, что это заболевание приводит к раздвоению личности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Чаще всего компьютерная зависимость встречается у детей 12-16 лет, обычно это дети с сильно завышенной или заниженной самооценкой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Причины компьютерной зависимости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sz="2200" dirty="0" smtClean="0"/>
              <a:t>Недостаток общения со сверстниками и значимыми для ребенка людьми</a:t>
            </a:r>
          </a:p>
          <a:p>
            <a:pPr lvl="0"/>
            <a:r>
              <a:rPr lang="ru-RU" sz="2200" dirty="0" smtClean="0"/>
              <a:t>Недостаток внимания со стороны родителей</a:t>
            </a:r>
          </a:p>
          <a:p>
            <a:pPr lvl="0"/>
            <a:r>
              <a:rPr lang="ru-RU" sz="2200" dirty="0" smtClean="0"/>
              <a:t>Неуверенность в себе и своих силах, застенчивость, комплексы и трудности в общении</a:t>
            </a:r>
          </a:p>
          <a:p>
            <a:pPr lvl="0"/>
            <a:r>
              <a:rPr lang="ru-RU" sz="2200" dirty="0" smtClean="0"/>
              <a:t>Желание ребенка быть «как все» его сверстники</a:t>
            </a:r>
          </a:p>
          <a:p>
            <a:r>
              <a:rPr lang="ru-RU" sz="2200" dirty="0" smtClean="0"/>
              <a:t>Отсутствие у ребенка увлечений или хобби, любых других привязанностей, не связанных с компьютером</a:t>
            </a:r>
          </a:p>
          <a:p>
            <a:pPr lvl="0"/>
            <a:r>
              <a:rPr lang="ru-RU" sz="2000" dirty="0" smtClean="0"/>
              <a:t>Склонность подростков к быстрому «впитыванию» всего нового</a:t>
            </a:r>
            <a:r>
              <a:rPr lang="ru-RU" dirty="0" smtClean="0">
                <a:solidFill>
                  <a:schemeClr val="bg1"/>
                </a:solidFill>
              </a:rPr>
              <a:t>, интересного</a:t>
            </a:r>
          </a:p>
          <a:p>
            <a:pPr lvl="0"/>
            <a:r>
              <a:rPr lang="ru-RU" sz="2000" dirty="0" smtClean="0"/>
              <a:t>Склонность подростков к быстрому «впитыванию» всего нового, интересного</a:t>
            </a:r>
          </a:p>
          <a:p>
            <a:endParaRPr lang="ru-RU" sz="2000" dirty="0" smtClean="0"/>
          </a:p>
          <a:p>
            <a:pPr lvl="0"/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Симптомы зависимости от </a:t>
            </a:r>
            <a:r>
              <a:rPr lang="ru-RU" dirty="0" err="1" smtClean="0"/>
              <a:t>пк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Нерегулярное питание, пропуск приемов пищи</a:t>
            </a:r>
          </a:p>
          <a:p>
            <a:pPr lvl="0"/>
            <a:r>
              <a:rPr lang="ru-RU" dirty="0" smtClean="0"/>
              <a:t>Головные боли по типу мигрени</a:t>
            </a:r>
          </a:p>
          <a:p>
            <a:pPr lvl="0"/>
            <a:r>
              <a:rPr lang="ru-RU" dirty="0" smtClean="0"/>
              <a:t>Боли в спине</a:t>
            </a:r>
          </a:p>
          <a:p>
            <a:r>
              <a:rPr lang="ru-RU" dirty="0" smtClean="0"/>
              <a:t>Сухость в глазах</a:t>
            </a:r>
          </a:p>
          <a:p>
            <a:r>
              <a:rPr lang="ru-RU" dirty="0" smtClean="0"/>
              <a:t>Пренебрежение личной гигиеной</a:t>
            </a:r>
          </a:p>
          <a:p>
            <a:r>
              <a:rPr lang="ru-RU" dirty="0" smtClean="0"/>
              <a:t>Расстройства сна, изменение режима сна</a:t>
            </a:r>
          </a:p>
          <a:p>
            <a:pPr lvl="0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опасности компьютерной зависимости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dirty="0" smtClean="0"/>
              <a:t>Компьютер, главным объектом для общения</a:t>
            </a:r>
          </a:p>
          <a:p>
            <a:pPr lvl="0"/>
            <a:r>
              <a:rPr lang="ru-RU" dirty="0" smtClean="0"/>
              <a:t>В процессе игр, или нахождения в интернете ребенок теряет контроль за временем</a:t>
            </a:r>
          </a:p>
          <a:p>
            <a:pPr lvl="0"/>
            <a:r>
              <a:rPr lang="ru-RU" dirty="0" smtClean="0"/>
              <a:t>Вседозволенность и простота достижения цели в играх может повлиять на уверенность ребенка, что и в реальной жизни можно «заново начать» игру</a:t>
            </a:r>
          </a:p>
          <a:p>
            <a:pPr lvl="0"/>
            <a:r>
              <a:rPr lang="ru-RU" dirty="0" smtClean="0"/>
              <a:t>Непрерывное нахождение перед монитором может вызвать нарушение зрения, снижение иммунитета, головные боли, усталость, бессонницу</a:t>
            </a:r>
          </a:p>
          <a:p>
            <a:pPr lvl="0"/>
            <a:r>
              <a:rPr lang="ru-RU" dirty="0" smtClean="0"/>
              <a:t>Взрослым зачастую удобно, что ребенок занят и не отвлекает их  просьбами. Часто такие взрослые сами зависимы от ПК и интернета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Советы родителям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Настаивайте, чтобы дети никогда не соглашались на личные встречи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с друзьями по Интернет; </a:t>
            </a:r>
          </a:p>
          <a:p>
            <a:endParaRPr lang="ru-RU" dirty="0" smtClean="0"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-"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Позволяйте детям заходить только на сайты из </a:t>
            </a:r>
            <a:r>
              <a:rPr lang="ru-RU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белого</a:t>
            </a:r>
            <a:r>
              <a:rPr lang="ru-RU" dirty="0" smtClean="0">
                <a:ea typeface="Calibri" pitchFamily="34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списка, </a:t>
            </a:r>
          </a:p>
          <a:p>
            <a:pPr eaLnBrk="0" hangingPunct="0">
              <a:buNone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который создайте вместе с ними; </a:t>
            </a:r>
          </a:p>
          <a:p>
            <a:pPr eaLnBrk="0" hangingPunct="0"/>
            <a:endParaRPr lang="ru-RU" dirty="0" smtClean="0"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-"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Приучите детей никогда не выдавать личную информацию средствами </a:t>
            </a:r>
          </a:p>
          <a:p>
            <a:pPr eaLnBrk="0" hangingPunct="0">
              <a:buNone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электронной почты, чатов, систем мгновенного обмена сообщениями, </a:t>
            </a:r>
          </a:p>
          <a:p>
            <a:pPr eaLnBrk="0" hangingPunct="0">
              <a:buNone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регистрационных форм, личных профилей и при регистрации</a:t>
            </a:r>
          </a:p>
          <a:p>
            <a:pPr eaLnBrk="0" hangingPunct="0">
              <a:buNone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на конкурсы в Интернет; </a:t>
            </a:r>
          </a:p>
          <a:p>
            <a:pPr eaLnBrk="0" hangingPunct="0"/>
            <a:endParaRPr lang="ru-RU" dirty="0" smtClean="0"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-"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Приучите детей не загружать программы без вашего разрешения.</a:t>
            </a:r>
          </a:p>
          <a:p>
            <a:pPr eaLnBrk="0" hangingPunct="0">
              <a:buNone/>
            </a:pPr>
            <a:r>
              <a:rPr lang="ru-RU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помочь ребенку не оказаться в плену компьютерных игр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это привлечь его в процессы, не связанные с компьютерами, чтобы электронные игры и процессы не стали заменой реальности. </a:t>
            </a:r>
          </a:p>
          <a:p>
            <a:r>
              <a:rPr lang="ru-RU" dirty="0" smtClean="0"/>
              <a:t>показать растущему человеку, что существует масса интересных способов свободного времяпровождения помимо компьютера, которые не только позволяют пережить острые ощущения, но также тренируют тело и нормализуют психологическое состояние. </a:t>
            </a:r>
          </a:p>
          <a:p>
            <a:r>
              <a:rPr lang="ru-RU" dirty="0" smtClean="0"/>
              <a:t>задача педагога  организовать досуг ребенка таким образом, чтобы оградить его от негативного воздействия информационных технологий, в том числе и компьютера.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Алкоголизм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i="1" dirty="0" smtClean="0"/>
              <a:t>    разновидность зависимости, характеризующаяся болезненным пристрастием к употреблению алкогольных напитков и поражением внутренних органов в случае хронического злоупотребления спиртным. В большинстве случаев при алкоголизме происходит деградация человека как личности; потеря своего внутреннего "Я".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Здоровый образ жизни – это: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b="1" i="1" dirty="0" smtClean="0"/>
              <a:t>Регулярные физические нагрузки, активный отдых. </a:t>
            </a:r>
          </a:p>
          <a:p>
            <a:r>
              <a:rPr lang="ru-RU" b="1" i="1" dirty="0" smtClean="0"/>
              <a:t>Отказ от вредных привычек, употребления наркотиков (в том числе алкоголя и табака). </a:t>
            </a:r>
            <a:endParaRPr lang="ru-RU" dirty="0" smtClean="0"/>
          </a:p>
          <a:p>
            <a:r>
              <a:rPr lang="ru-RU" b="1" i="1" dirty="0" smtClean="0"/>
              <a:t>Умение справляться со стрессом. </a:t>
            </a:r>
          </a:p>
          <a:p>
            <a:r>
              <a:rPr lang="ru-RU" b="1" i="1" dirty="0" smtClean="0"/>
              <a:t>Собственное усвоение хороших привычек. </a:t>
            </a:r>
          </a:p>
          <a:p>
            <a:r>
              <a:rPr lang="ru-RU" b="1" i="1" dirty="0" smtClean="0"/>
              <a:t>Правильное питание. </a:t>
            </a:r>
          </a:p>
          <a:p>
            <a:r>
              <a:rPr lang="ru-RU" b="1" i="1" dirty="0" smtClean="0"/>
              <a:t>Защита окружающей среды. </a:t>
            </a:r>
          </a:p>
          <a:p>
            <a:endParaRPr lang="ru-RU" b="1" i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b="1" i="1" dirty="0" smtClean="0"/>
              <a:t>«Здоровье есть величайшее сокровище, перед которым всё остальное ничто»</a:t>
            </a:r>
          </a:p>
          <a:p>
            <a:pPr>
              <a:buNone/>
            </a:pPr>
            <a:endParaRPr lang="ru-RU" b="1" i="1" dirty="0" smtClean="0"/>
          </a:p>
          <a:p>
            <a:pPr>
              <a:buNone/>
            </a:pPr>
            <a:r>
              <a:rPr lang="ru-RU" b="1" i="1" dirty="0" smtClean="0"/>
              <a:t>                                                 </a:t>
            </a:r>
            <a:endParaRPr lang="ru-RU" dirty="0" smtClean="0"/>
          </a:p>
          <a:p>
            <a:pPr>
              <a:buNone/>
            </a:pPr>
            <a:r>
              <a:rPr lang="ru-RU" b="1" i="1" dirty="0" smtClean="0"/>
              <a:t>                                                     А.Шопенгауэр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Алкогольное поражение внутренних органов 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29256" y="1643050"/>
            <a:ext cx="3290899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00034" y="2857496"/>
            <a:ext cx="464347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800" b="1" i="1" dirty="0" smtClean="0"/>
              <a:t>алкогольный гастрит, </a:t>
            </a:r>
          </a:p>
          <a:p>
            <a:r>
              <a:rPr lang="ru-RU" sz="2800" b="1" i="1" dirty="0" smtClean="0"/>
              <a:t>алкогольный панкреатит, </a:t>
            </a:r>
          </a:p>
          <a:p>
            <a:r>
              <a:rPr lang="ru-RU" sz="2800" b="1" i="1" dirty="0" smtClean="0"/>
              <a:t>алкогольный гепатит, </a:t>
            </a:r>
          </a:p>
          <a:p>
            <a:r>
              <a:rPr lang="ru-RU" sz="2800" b="1" i="1" dirty="0" smtClean="0"/>
              <a:t>алкогольная нефропатия, </a:t>
            </a:r>
          </a:p>
          <a:p>
            <a:r>
              <a:rPr lang="ru-RU" sz="2800" b="1" i="1" dirty="0" smtClean="0"/>
              <a:t>нарушения иммунной системы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Мифы об алкоголе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i="1" dirty="0" smtClean="0"/>
              <a:t>С помощью алкоголя можно ли быстро согреться?</a:t>
            </a:r>
          </a:p>
          <a:p>
            <a:pPr>
              <a:buNone/>
            </a:pPr>
            <a:r>
              <a:rPr lang="ru-RU" b="1" i="1" dirty="0" smtClean="0"/>
              <a:t>     Алкогольные напитки часто называют горячительными. Почему? Люди уверены в том, что спирт обладает согревающим эффектом. И для замерзшего человека глоток чего-нибудь крепкого – самое лучшее лекарство. Алкоголь усиливает кровоток в коже. Она краснеет, появляется приятное чувство тепла. Но оно очень обманчиво – ведь в этом случае усиливается теплоотдача, и организм начинает остывать еще больше.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Алкоголь повышает работоспособность? </a:t>
            </a:r>
            <a:br>
              <a:rPr lang="ru-RU" b="1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i="1" dirty="0" smtClean="0"/>
              <a:t>    Многие уверены, что под воздействием алкоголя работается легче, чем обычно. </a:t>
            </a:r>
          </a:p>
          <a:p>
            <a:pPr>
              <a:buNone/>
            </a:pPr>
            <a:r>
              <a:rPr lang="ru-RU" b="1" i="1" dirty="0" smtClean="0"/>
              <a:t>   Оказывается, у слегка опьяненных людей скорость мыслительных и двигательных реакций действительно может возрастать. Но реакции эти часто бывают ошибочными. К тому же даже небольшие дозы алкоголя вызывают снижение концентрации внимания и ухудшение качества умозаключений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Качественный алкоголь: вред или польза?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Любой алкоголь оказывает на организм токсическое действие. Это обусловлено тем, что один из продуктов распада этилового спирта – уксусный альдегид.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Курение - одна из вреднейших привычек. </a:t>
            </a:r>
            <a:br>
              <a:rPr lang="ru-RU" b="1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i="1" dirty="0" smtClean="0"/>
              <a:t>    Курение является социальной проблемой общества, как для его курящей, так и для некурящей части. Для первой – проблемой является бросить курить, для второй – избежать влияния курящего общества и не «заразиться» их привычкой, а также – сохранить своё здоровье от продуктов курения, поскольку вещества входящие в выдыхаемый курильщиками дым, не на много безопаснее того, если бы человек сам курил и принимал в себя никотин и многое другое, что входящее в зажжённую сигарету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В дыме табака содержится более 30 ядовитых веществ: </a:t>
            </a:r>
            <a:br>
              <a:rPr lang="ru-RU" b="1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 </a:t>
            </a:r>
            <a:r>
              <a:rPr lang="ru-RU" b="1" i="1" dirty="0" smtClean="0"/>
              <a:t>Никотин </a:t>
            </a:r>
          </a:p>
          <a:p>
            <a:r>
              <a:rPr lang="ru-RU" b="1" i="1" dirty="0" smtClean="0"/>
              <a:t>Углекислый газ </a:t>
            </a:r>
          </a:p>
          <a:p>
            <a:r>
              <a:rPr lang="ru-RU" dirty="0" smtClean="0"/>
              <a:t> </a:t>
            </a:r>
            <a:r>
              <a:rPr lang="ru-RU" b="1" i="1" dirty="0" smtClean="0"/>
              <a:t>Окись углерода 10-23 мг. </a:t>
            </a:r>
          </a:p>
          <a:p>
            <a:r>
              <a:rPr lang="ru-RU" dirty="0" smtClean="0"/>
              <a:t> </a:t>
            </a:r>
            <a:r>
              <a:rPr lang="ru-RU" b="1" i="1" dirty="0" smtClean="0"/>
              <a:t>Синильная кислота </a:t>
            </a:r>
          </a:p>
          <a:p>
            <a:r>
              <a:rPr lang="ru-RU" dirty="0" smtClean="0"/>
              <a:t> </a:t>
            </a:r>
            <a:r>
              <a:rPr lang="ru-RU" b="1" i="1" dirty="0" smtClean="0"/>
              <a:t>Аммиак 50-130 мг. </a:t>
            </a:r>
          </a:p>
          <a:p>
            <a:r>
              <a:rPr lang="ru-RU" dirty="0" smtClean="0"/>
              <a:t> </a:t>
            </a:r>
            <a:r>
              <a:rPr lang="ru-RU" b="1" i="1" dirty="0" smtClean="0"/>
              <a:t>Смолистые вещества </a:t>
            </a:r>
          </a:p>
          <a:p>
            <a:r>
              <a:rPr lang="ru-RU" dirty="0" smtClean="0"/>
              <a:t> </a:t>
            </a:r>
            <a:r>
              <a:rPr lang="ru-RU" b="1" i="1" dirty="0" smtClean="0"/>
              <a:t>Органические кислоты </a:t>
            </a:r>
          </a:p>
          <a:p>
            <a:r>
              <a:rPr lang="ru-RU" dirty="0" smtClean="0"/>
              <a:t> </a:t>
            </a:r>
            <a:r>
              <a:rPr lang="ru-RU" b="1" i="1" dirty="0" smtClean="0"/>
              <a:t>Фенол 60-100 мг. </a:t>
            </a:r>
          </a:p>
          <a:p>
            <a:r>
              <a:rPr lang="ru-RU" dirty="0" smtClean="0"/>
              <a:t> </a:t>
            </a:r>
            <a:r>
              <a:rPr lang="ru-RU" b="1" i="1" dirty="0" smtClean="0"/>
              <a:t>Ацетон 100-250 мкг. </a:t>
            </a:r>
          </a:p>
          <a:p>
            <a:r>
              <a:rPr lang="ru-RU" dirty="0" smtClean="0"/>
              <a:t> </a:t>
            </a:r>
            <a:r>
              <a:rPr lang="ru-RU" b="1" i="1" dirty="0" smtClean="0"/>
              <a:t>Радиоактивный полоний 0.03 -1.0 </a:t>
            </a:r>
            <a:r>
              <a:rPr lang="ru-RU" b="1" i="1" dirty="0" err="1" smtClean="0"/>
              <a:t>нК</a:t>
            </a:r>
            <a:r>
              <a:rPr lang="ru-RU" b="1" i="1" dirty="0" smtClean="0"/>
              <a:t>. Цианистый водород 400-500 мкг.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1439</Words>
  <PresentationFormat>Экран (4:3)</PresentationFormat>
  <Paragraphs>148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  «Вредные привычки и их профилактика» </vt:lpstr>
      <vt:lpstr> «Вредные привычки» – это распространённые действия, которые люди повторяют вновь и вновь, несмотря на то, что они не полезны и даже вредны. </vt:lpstr>
      <vt:lpstr>Алкоголизм</vt:lpstr>
      <vt:lpstr>Алкогольное поражение внутренних органов </vt:lpstr>
      <vt:lpstr>Мифы об алкоголе</vt:lpstr>
      <vt:lpstr>Алкоголь повышает работоспособность?  </vt:lpstr>
      <vt:lpstr>Качественный алкоголь: вред или польза? </vt:lpstr>
      <vt:lpstr> Курение - одна из вреднейших привычек.  </vt:lpstr>
      <vt:lpstr> В дыме табака содержится более 30 ядовитых веществ:  </vt:lpstr>
      <vt:lpstr>О вреде курения Наглядный пример различия между легкими курильщика и легкими человека, который не курит: </vt:lpstr>
      <vt:lpstr>Это надо знать! </vt:lpstr>
      <vt:lpstr>Слайд 12</vt:lpstr>
      <vt:lpstr>Государственная политика  </vt:lpstr>
      <vt:lpstr> Позитивные изменения при отказе от курения  </vt:lpstr>
      <vt:lpstr> Наркотические вещества </vt:lpstr>
      <vt:lpstr>Наркомания - (от греч. оцепенение, сон, безумие) – это хроническое заболевание, вызванное употреблением наркотиков </vt:lpstr>
      <vt:lpstr>Фотографии людей до и после того как они начали принимать наркотики</vt:lpstr>
      <vt:lpstr>Официальная статистика </vt:lpstr>
      <vt:lpstr> Основные направления работы по профилактике употребления ПАВ среди школьников </vt:lpstr>
      <vt:lpstr>Основные направления работы медицинских работников</vt:lpstr>
      <vt:lpstr>Меры предупреждения , со стороны родителей</vt:lpstr>
      <vt:lpstr>Слайд 22</vt:lpstr>
      <vt:lpstr>Компьютерная зависимость</vt:lpstr>
      <vt:lpstr>Слайд 24</vt:lpstr>
      <vt:lpstr>Причины компьютерной зависимости</vt:lpstr>
      <vt:lpstr>Симптомы зависимости от пк</vt:lpstr>
      <vt:lpstr>опасности компьютерной зависимости</vt:lpstr>
      <vt:lpstr>Советы родителям</vt:lpstr>
      <vt:lpstr>Как помочь ребенку не оказаться в плену компьютерных игр</vt:lpstr>
      <vt:lpstr> Здоровый образ жизни – это: 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«Вредные привычки и их профилактика» </dc:title>
  <dc:creator>Николай</dc:creator>
  <cp:lastModifiedBy>Владимир</cp:lastModifiedBy>
  <cp:revision>19</cp:revision>
  <dcterms:created xsi:type="dcterms:W3CDTF">2013-03-24T21:11:04Z</dcterms:created>
  <dcterms:modified xsi:type="dcterms:W3CDTF">2013-03-25T06:05:32Z</dcterms:modified>
</cp:coreProperties>
</file>